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1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97" algn="l" defTabSz="4571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94" algn="l" defTabSz="4571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91" algn="l" defTabSz="4571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89" algn="l" defTabSz="4571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86" algn="l" defTabSz="4571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83" algn="l" defTabSz="4571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80" algn="l" defTabSz="4571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77" algn="l" defTabSz="4571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79190-3F15-834A-9FEB-D2EA0605FDDE}" type="datetimeFigureOut">
              <a:t>9/24/12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3243A-F90E-9E45-BDA5-5079E5744BD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81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7" algn="l" defTabSz="4571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4" algn="l" defTabSz="4571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91" algn="l" defTabSz="4571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9" algn="l" defTabSz="4571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86" algn="l" defTabSz="4571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83" algn="l" defTabSz="4571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80" algn="l" defTabSz="4571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77" algn="l" defTabSz="4571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Entire proteome (2), orbitrap, GO Slim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243A-F90E-9E45-BDA5-5079E5744BD9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54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Enrichment of GO Slim terms in gill proteome (OT) compared to entire proteome based on genome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243A-F90E-9E45-BDA5-5079E5744BD9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83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Enrichment in 221 (OT)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243A-F90E-9E45-BDA5-5079E5744BD9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22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Enrichment in 224 (OT)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243A-F90E-9E45-BDA5-5079E5744BD9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72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Enrichment in 227 (OT)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243A-F90E-9E45-BDA5-5079E5744BD9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85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Enrichment in 230 (OT)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243A-F90E-9E45-BDA5-5079E5744BD9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7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8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5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0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4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6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4" indent="0">
              <a:buNone/>
              <a:defRPr sz="1800" b="1"/>
            </a:lvl3pPr>
            <a:lvl4pPr marL="1371591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6" indent="0">
              <a:buNone/>
              <a:defRPr sz="1600" b="1"/>
            </a:lvl6pPr>
            <a:lvl7pPr marL="2743183" indent="0">
              <a:buNone/>
              <a:defRPr sz="1600" b="1"/>
            </a:lvl7pPr>
            <a:lvl8pPr marL="3200380" indent="0">
              <a:buNone/>
              <a:defRPr sz="1600" b="1"/>
            </a:lvl8pPr>
            <a:lvl9pPr marL="365757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4" indent="0">
              <a:buNone/>
              <a:defRPr sz="1800" b="1"/>
            </a:lvl3pPr>
            <a:lvl4pPr marL="1371591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6" indent="0">
              <a:buNone/>
              <a:defRPr sz="1600" b="1"/>
            </a:lvl6pPr>
            <a:lvl7pPr marL="2743183" indent="0">
              <a:buNone/>
              <a:defRPr sz="1600" b="1"/>
            </a:lvl7pPr>
            <a:lvl8pPr marL="3200380" indent="0">
              <a:buNone/>
              <a:defRPr sz="1600" b="1"/>
            </a:lvl8pPr>
            <a:lvl9pPr marL="365757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1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0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7" indent="0">
              <a:buNone/>
              <a:defRPr sz="1200"/>
            </a:lvl2pPr>
            <a:lvl3pPr marL="914394" indent="0">
              <a:buNone/>
              <a:defRPr sz="1000"/>
            </a:lvl3pPr>
            <a:lvl4pPr marL="1371591" indent="0">
              <a:buNone/>
              <a:defRPr sz="900"/>
            </a:lvl4pPr>
            <a:lvl5pPr marL="1828789" indent="0">
              <a:buNone/>
              <a:defRPr sz="900"/>
            </a:lvl5pPr>
            <a:lvl6pPr marL="2285986" indent="0">
              <a:buNone/>
              <a:defRPr sz="900"/>
            </a:lvl6pPr>
            <a:lvl7pPr marL="2743183" indent="0">
              <a:buNone/>
              <a:defRPr sz="900"/>
            </a:lvl7pPr>
            <a:lvl8pPr marL="3200380" indent="0">
              <a:buNone/>
              <a:defRPr sz="900"/>
            </a:lvl8pPr>
            <a:lvl9pPr marL="365757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6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7" indent="0">
              <a:buNone/>
              <a:defRPr sz="2800"/>
            </a:lvl2pPr>
            <a:lvl3pPr marL="914394" indent="0">
              <a:buNone/>
              <a:defRPr sz="2400"/>
            </a:lvl3pPr>
            <a:lvl4pPr marL="1371591" indent="0">
              <a:buNone/>
              <a:defRPr sz="2000"/>
            </a:lvl4pPr>
            <a:lvl5pPr marL="1828789" indent="0">
              <a:buNone/>
              <a:defRPr sz="2000"/>
            </a:lvl5pPr>
            <a:lvl6pPr marL="2285986" indent="0">
              <a:buNone/>
              <a:defRPr sz="2000"/>
            </a:lvl6pPr>
            <a:lvl7pPr marL="2743183" indent="0">
              <a:buNone/>
              <a:defRPr sz="2000"/>
            </a:lvl7pPr>
            <a:lvl8pPr marL="3200380" indent="0">
              <a:buNone/>
              <a:defRPr sz="2000"/>
            </a:lvl8pPr>
            <a:lvl9pPr marL="3657577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7" indent="0">
              <a:buNone/>
              <a:defRPr sz="1200"/>
            </a:lvl2pPr>
            <a:lvl3pPr marL="914394" indent="0">
              <a:buNone/>
              <a:defRPr sz="1000"/>
            </a:lvl3pPr>
            <a:lvl4pPr marL="1371591" indent="0">
              <a:buNone/>
              <a:defRPr sz="900"/>
            </a:lvl4pPr>
            <a:lvl5pPr marL="1828789" indent="0">
              <a:buNone/>
              <a:defRPr sz="900"/>
            </a:lvl5pPr>
            <a:lvl6pPr marL="2285986" indent="0">
              <a:buNone/>
              <a:defRPr sz="900"/>
            </a:lvl6pPr>
            <a:lvl7pPr marL="2743183" indent="0">
              <a:buNone/>
              <a:defRPr sz="900"/>
            </a:lvl7pPr>
            <a:lvl8pPr marL="3200380" indent="0">
              <a:buNone/>
              <a:defRPr sz="900"/>
            </a:lvl8pPr>
            <a:lvl9pPr marL="365757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8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9" tIns="45720" rIns="91439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39" tIns="45720" rIns="91439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9" tIns="45720" rIns="91439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B40E3-699C-D448-AD75-361B7B8FAA03}" type="datetimeFigureOut">
              <a:t>9/24/12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9" tIns="45720" rIns="91439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9" tIns="45720" rIns="91439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87170-CC00-784F-8121-CDA52F8C43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9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9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457197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5" indent="-285748" algn="l" defTabSz="457197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457197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0" indent="-228599" algn="l" defTabSz="457197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7" indent="-228599" algn="l" defTabSz="457197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4" indent="-228599" algn="l" defTabSz="45719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1" indent="-228599" algn="l" defTabSz="45719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8" indent="-228599" algn="l" defTabSz="45719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6" indent="-228599" algn="l" defTabSz="45719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4571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4571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4571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4571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6" algn="l" defTabSz="4571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3" algn="l" defTabSz="4571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0" algn="l" defTabSz="4571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7" algn="l" defTabSz="4571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mbient gill proteome 2 go slim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1" t="18349" r="18632" b="20994"/>
          <a:stretch/>
        </p:blipFill>
        <p:spPr>
          <a:xfrm>
            <a:off x="2406953" y="1354667"/>
            <a:ext cx="4632477" cy="49239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42671" y="3096381"/>
            <a:ext cx="1409496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cell adhesion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64478" y="2355162"/>
            <a:ext cx="2104571" cy="646331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/>
              <a:t>cell cycle &amp; proliferation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66550" y="1582141"/>
            <a:ext cx="2518990" cy="646331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/>
              <a:t>cell organization &amp; biogenesis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03913" y="1324878"/>
            <a:ext cx="1763972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cell-cell signaling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52167" y="1234377"/>
            <a:ext cx="729960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death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69796" y="1174230"/>
            <a:ext cx="2571097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pPr algn="r"/>
            <a:r>
              <a:rPr lang="en-US"/>
              <a:t>developmental processes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71220" y="1497091"/>
            <a:ext cx="1772200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pPr algn="r"/>
            <a:r>
              <a:rPr lang="en-US"/>
              <a:t>DNA metabolism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6913" y="2467230"/>
            <a:ext cx="2037522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protein metabolism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21368" y="4731804"/>
            <a:ext cx="175551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RNA metabolism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0813" y="5790231"/>
            <a:ext cx="1965275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signal transduction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28836" y="6006762"/>
            <a:ext cx="163536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stress response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92608" y="5150943"/>
            <a:ext cx="1069522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253547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oteome 2 OT enrichment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80" t="18411" r="17745" b="21476"/>
          <a:stretch/>
        </p:blipFill>
        <p:spPr>
          <a:xfrm>
            <a:off x="2384134" y="1036292"/>
            <a:ext cx="4700707" cy="48909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48243" y="601059"/>
            <a:ext cx="2518990" cy="646331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/>
              <a:t>cell organization &amp; biogenesis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929" y="4075572"/>
            <a:ext cx="2571097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pPr algn="r"/>
            <a:r>
              <a:rPr lang="en-US"/>
              <a:t>developmental processes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3145" y="5667826"/>
            <a:ext cx="2037522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protein metabolism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1532" y="5112922"/>
            <a:ext cx="175551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RNA metabolism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84792" y="4694040"/>
            <a:ext cx="1965275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signal transduction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71563" y="4387228"/>
            <a:ext cx="163536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stress response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17037" y="3718692"/>
            <a:ext cx="1069522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transport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55122" y="3096381"/>
            <a:ext cx="1409496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cell adhesion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76145" y="2355162"/>
            <a:ext cx="2104571" cy="646331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/>
              <a:t>cell cycle &amp; proliferation</a:t>
            </a:r>
          </a:p>
        </p:txBody>
      </p:sp>
    </p:spTree>
    <p:extLst>
      <p:ext uri="{BB962C8B-B14F-4D97-AF65-F5344CB8AC3E}">
        <p14:creationId xmlns:p14="http://schemas.microsoft.com/office/powerpoint/2010/main" val="103830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riched GO Slim 221 OT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3" t="19120" r="17356" b="21740"/>
          <a:stretch/>
        </p:blipFill>
        <p:spPr>
          <a:xfrm>
            <a:off x="2090075" y="1075282"/>
            <a:ext cx="4845359" cy="48297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47456" y="579421"/>
            <a:ext cx="2104571" cy="646331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/>
              <a:t>cell cycle &amp; proliferation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2557" y="2967867"/>
            <a:ext cx="729960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death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59785" y="4415770"/>
            <a:ext cx="2571097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pPr algn="r"/>
            <a:r>
              <a:rPr lang="en-US"/>
              <a:t>developmental processes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04261" y="5683006"/>
            <a:ext cx="175551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RNA metabolism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7907" y="5101135"/>
            <a:ext cx="163536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stress response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64477" y="4005351"/>
            <a:ext cx="1069522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207038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riched GO Slim 224 OT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08" t="19773" r="16967" b="21670"/>
          <a:stretch/>
        </p:blipFill>
        <p:spPr>
          <a:xfrm>
            <a:off x="2589892" y="1365215"/>
            <a:ext cx="4831145" cy="47524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09326" y="1045995"/>
            <a:ext cx="2518990" cy="646331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pPr algn="r"/>
            <a:r>
              <a:rPr lang="en-US"/>
              <a:t>cell organization &amp; biogenesis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6137" y="5320783"/>
            <a:ext cx="2571097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pPr algn="r"/>
            <a:r>
              <a:rPr lang="en-US"/>
              <a:t>developmental processes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1970" y="5858313"/>
            <a:ext cx="175551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RNA metabolism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45093" y="4387228"/>
            <a:ext cx="163536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stress response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27681" y="3689297"/>
            <a:ext cx="1069522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transport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4844" y="2827165"/>
            <a:ext cx="2104571" cy="646331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/>
              <a:t>cell cycle &amp; proliferation</a:t>
            </a:r>
          </a:p>
        </p:txBody>
      </p:sp>
    </p:spTree>
    <p:extLst>
      <p:ext uri="{BB962C8B-B14F-4D97-AF65-F5344CB8AC3E}">
        <p14:creationId xmlns:p14="http://schemas.microsoft.com/office/powerpoint/2010/main" val="420138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riched GO Slim 227 OT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8" t="19191" r="17550" b="22642"/>
          <a:stretch/>
        </p:blipFill>
        <p:spPr>
          <a:xfrm>
            <a:off x="2508958" y="1142982"/>
            <a:ext cx="4818694" cy="47241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78241" y="3026397"/>
            <a:ext cx="2104571" cy="646331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/>
              <a:t>cell cycle &amp; proliferation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06663" y="623329"/>
            <a:ext cx="2518990" cy="646331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/>
              <a:t>cell organization &amp; biogenesis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75893" y="2891538"/>
            <a:ext cx="729960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death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04" y="4115545"/>
            <a:ext cx="2571097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pPr algn="r"/>
            <a:r>
              <a:rPr lang="en-US"/>
              <a:t>developmental processes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4920" y="5607772"/>
            <a:ext cx="175551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RNA metabolism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2035" y="5557965"/>
            <a:ext cx="1965275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signal transduction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28806" y="5308831"/>
            <a:ext cx="163536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stress response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02728" y="4262856"/>
            <a:ext cx="1069522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397467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riched GO Slim 230 OT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9" t="20357" r="17550" b="22643"/>
          <a:stretch/>
        </p:blipFill>
        <p:spPr>
          <a:xfrm>
            <a:off x="2718237" y="970836"/>
            <a:ext cx="4732084" cy="46843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00909" y="2911716"/>
            <a:ext cx="1409496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cell adhesion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50510" y="1944243"/>
            <a:ext cx="2104571" cy="646331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/>
              <a:t>cell cycle &amp; proliferation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17923" y="764998"/>
            <a:ext cx="729960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death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4856" y="4536300"/>
            <a:ext cx="2571097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pPr algn="r"/>
            <a:r>
              <a:rPr lang="en-US"/>
              <a:t>developmental processes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40412" y="5483010"/>
            <a:ext cx="175551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RNA metabolism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46128" y="3939711"/>
            <a:ext cx="1635369" cy="369332"/>
          </a:xfrm>
          <a:prstGeom prst="rect">
            <a:avLst/>
          </a:prstGeom>
          <a:noFill/>
        </p:spPr>
        <p:txBody>
          <a:bodyPr wrap="none" lIns="91439" tIns="45720" rIns="91439" bIns="45720" rtlCol="0">
            <a:spAutoFit/>
          </a:bodyPr>
          <a:lstStyle/>
          <a:p>
            <a:r>
              <a:rPr lang="en-US"/>
              <a:t>stress response</a:t>
            </a:r>
          </a:p>
        </p:txBody>
      </p:sp>
    </p:spTree>
    <p:extLst>
      <p:ext uri="{BB962C8B-B14F-4D97-AF65-F5344CB8AC3E}">
        <p14:creationId xmlns:p14="http://schemas.microsoft.com/office/powerpoint/2010/main" val="1609142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richment 221 O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4" y="97941"/>
            <a:ext cx="4230267" cy="2995727"/>
          </a:xfrm>
          <a:prstGeom prst="rect">
            <a:avLst/>
          </a:prstGeom>
        </p:spPr>
      </p:pic>
      <p:pic>
        <p:nvPicPr>
          <p:cNvPr id="3" name="Picture 2" descr="enrichment 224 O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9193" y="97941"/>
            <a:ext cx="4598946" cy="3089799"/>
          </a:xfrm>
          <a:prstGeom prst="rect">
            <a:avLst/>
          </a:prstGeom>
        </p:spPr>
      </p:pic>
      <p:pic>
        <p:nvPicPr>
          <p:cNvPr id="5" name="Picture 4" descr="enrichment 230 O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105" y="3880397"/>
            <a:ext cx="4706652" cy="2923884"/>
          </a:xfrm>
          <a:prstGeom prst="rect">
            <a:avLst/>
          </a:prstGeom>
        </p:spPr>
      </p:pic>
      <p:pic>
        <p:nvPicPr>
          <p:cNvPr id="4" name="Picture 3" descr="enrichment 227 OT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8566" y="3660919"/>
            <a:ext cx="4877759" cy="314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916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165</Words>
  <Application>Microsoft Macintosh PowerPoint</Application>
  <PresentationFormat>On-screen Show (4:3)</PresentationFormat>
  <Paragraphs>59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8</cp:revision>
  <cp:lastPrinted>2012-09-24T23:10:35Z</cp:lastPrinted>
  <dcterms:created xsi:type="dcterms:W3CDTF">2012-09-24T22:35:49Z</dcterms:created>
  <dcterms:modified xsi:type="dcterms:W3CDTF">2012-09-24T23:37:35Z</dcterms:modified>
</cp:coreProperties>
</file>